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bmp" ContentType="image/bmp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notesSlides/notesSlide2.xml" ContentType="application/vnd.openxmlformats-officedocument.presentationml.notesSlide+xml"/>
  <Override PartName="/ppt/viewProps.xml" ContentType="application/vnd.openxmlformats-officedocument.presentationml.viewProps+xml"/>
  <Override PartName="/ppt/notesSlides/notesSlide14.xml" ContentType="application/vnd.openxmlformats-officedocument.presentationml.notesSlide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4.xml" ContentType="application/vnd.openxmlformats-officedocument.presentationml.sl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64" r:id="rId5"/>
    <p:sldId id="261" r:id="rId6"/>
    <p:sldId id="262" r:id="rId7"/>
    <p:sldId id="265" r:id="rId8"/>
    <p:sldId id="267" r:id="rId9"/>
    <p:sldId id="274" r:id="rId10"/>
    <p:sldId id="269" r:id="rId11"/>
    <p:sldId id="266" r:id="rId12"/>
    <p:sldId id="277" r:id="rId13"/>
    <p:sldId id="272" r:id="rId14"/>
    <p:sldId id="273" r:id="rId15"/>
    <p:sldId id="271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35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D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4660"/>
  </p:normalViewPr>
  <p:slideViewPr>
    <p:cSldViewPr snapToGrid="0">
      <p:cViewPr varScale="1">
        <p:scale>
          <a:sx n="96" d="100"/>
          <a:sy n="96" d="100"/>
        </p:scale>
        <p:origin x="96" y="930"/>
      </p:cViewPr>
      <p:guideLst>
        <p:guide orient="horz" pos="799"/>
        <p:guide pos="665"/>
        <p:guide pos="7015"/>
        <p:guide orient="horz" pos="35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tableStyles" Target="tableStyle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CED15-2429-46F8-9374-E464E23421D0}" type="datetimeFigureOut">
              <a:rPr lang="ru-RU" smtClean="0"/>
              <a:t>07.02.2025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3B8A841-B8CC-4267-85BE-EEAFC43076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 noEditPoints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869A70DF-A31E-4664-BF65-8ECDA82DA88F}" type="datetime1">
              <a:rPr lang="ru-RU" smtClean="0"/>
              <a:t>07.02.2025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dt="0"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0E2542C8-224C-44B4-A1BE-57C660947DC9}" type="datetime1">
              <a:rPr lang="ru-RU" smtClean="0"/>
              <a:t>07.02.2025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dt="0"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 noEditPoints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 noEditPoints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0D1DBDB0-52D3-4714-BEBB-DCE068EAF936}" type="datetime1">
              <a:rPr lang="ru-RU" smtClean="0"/>
              <a:t>07.02.2025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DBE246D1-6942-4AF3-86CF-70B3905B8325}" type="datetime1">
              <a:rPr lang="ru-RU" smtClean="0"/>
              <a:t>07.02.2025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 noEditPoints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BF9BDB93-EE53-4340-9D8C-84E417B33DDE}" type="datetime1">
              <a:rPr lang="ru-RU" smtClean="0"/>
              <a:t>07.02.2025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 noEditPoints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 noEditPoints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CA6B3529-B432-44FC-A6BE-0A9B826AE204}" type="datetime1">
              <a:rPr lang="ru-RU" smtClean="0"/>
              <a:t>07.02.2025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 noEditPoints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 noEditPoints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 noEditPoints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 noEditPoints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F702EC06-5F12-42FD-863D-22B798F447FA}" type="datetime1">
              <a:rPr lang="ru-RU" smtClean="0"/>
              <a:t>07.02.2025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C2F461F0-9621-4952-910A-B6F65CB195D0}" type="datetime1">
              <a:rPr lang="ru-RU" smtClean="0"/>
              <a:t>07.02.2025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dt="0"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093D96DC-C52B-48E9-B43D-3142C9B4622E}" type="datetime1">
              <a:rPr lang="ru-RU" smtClean="0"/>
              <a:t>07.02.2025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dt="0"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 noEditPoints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8DEC4339-FB81-43DE-8E22-D82C62DB2638}" type="datetime1">
              <a:rPr lang="ru-RU" smtClean="0"/>
              <a:t>07.02.2025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dt="0"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 noEditPoints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/>
          </a:p>
        </p:txBody>
      </p:sp>
      <p:sp>
        <p:nvSpPr>
          <p:cNvPr id="4" name="Текст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1E943B23-007B-4350-8BB9-62E9F826DCDA}" type="datetime1">
              <a:rPr lang="ru-RU" smtClean="0"/>
              <a:t>07.02.2025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 noEditPoints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 noEditPoints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EC08C-8FD3-49C5-83A5-429B61582ED0}" type="datetime1">
              <a:rPr lang="ru-RU" smtClean="0"/>
              <a:t>07.02.2025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 noEditPoints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9.bmp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ctrTitle"/>
          </p:nvPr>
        </p:nvSpPr>
        <p:spPr>
          <a:xfrm>
            <a:off x="1055688" y="1268413"/>
            <a:ext cx="10080625" cy="2985536"/>
          </a:xfrm>
        </p:spPr>
        <p:txBody>
          <a:bodyPr>
            <a:normAutofit/>
          </a:bodyPr>
          <a:lstStyle/>
          <a:p>
            <a:r>
              <a:rPr lang="en-US" i="1" dirty="0">
                <a:latin typeface="+mn-lt"/>
                <a:cs typeface="Times New Roman" pitchFamily="18" charset="0" panose="02020603050405020304"/>
              </a:rPr>
              <a:t>Anorak's Quest</a:t>
            </a:r>
            <a:br>
              <a:rPr lang="ru-RU" i="1" dirty="0" smtClean="0">
                <a:latin typeface="+mn-lt"/>
                <a:cs typeface="Times New Roman" pitchFamily="18" charset="0" panose="02020603050405020304"/>
              </a:rPr>
            </a:b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3" name="Подзаголовок 2"/>
          <p:cNvSpPr>
            <a:spLocks noGrp="1" noEditPoints="1"/>
          </p:cNvSpPr>
          <p:nvPr>
            <p:ph type="subTitle" idx="1"/>
          </p:nvPr>
        </p:nvSpPr>
        <p:spPr>
          <a:xfrm>
            <a:off x="1055687" y="4253949"/>
            <a:ext cx="10080625" cy="1335639"/>
          </a:xfrm>
        </p:spPr>
        <p:txBody>
          <a:bodyPr/>
          <a:lstStyle/>
          <a:p>
            <a:pPr algn="l"/>
            <a:r>
              <a:rPr lang="ru-RU" b="1" dirty="0" smtClean="0">
                <a:cs typeface="Times New Roman" pitchFamily="18" charset="0" panose="02020603050405020304"/>
              </a:rPr>
              <a:t>авторы:</a:t>
            </a:r>
            <a:r>
              <a:rPr lang="ru-RU" dirty="0" smtClean="0">
                <a:cs typeface="Times New Roman" pitchFamily="18" charset="0" panose="02020603050405020304"/>
              </a:rPr>
              <a:t> </a:t>
            </a:r>
            <a:r>
              <a:rPr lang="ru-RU" dirty="0" err="1" smtClean="0">
                <a:cs typeface="Times New Roman" pitchFamily="18" charset="0" panose="02020603050405020304"/>
              </a:rPr>
              <a:t>Преснова</a:t>
            </a:r>
            <a:r>
              <a:rPr lang="ru-RU" dirty="0" smtClean="0">
                <a:cs typeface="Times New Roman" pitchFamily="18" charset="0" panose="02020603050405020304"/>
              </a:rPr>
              <a:t> Ксения Алексеевна,</a:t>
            </a:r>
            <a:r>
              <a:rPr lang="en-US" dirty="0" smtClean="0">
                <a:cs typeface="Times New Roman" pitchFamily="18" charset="0" panose="02020603050405020304"/>
              </a:rPr>
              <a:t> </a:t>
            </a:r>
            <a:r>
              <a:rPr lang="ru-RU" dirty="0" smtClean="0">
                <a:cs typeface="Times New Roman" pitchFamily="18" charset="0" panose="02020603050405020304"/>
              </a:rPr>
              <a:t>Дубовцев Кирилл Максимович</a:t>
            </a:r>
          </a:p>
          <a:p>
            <a:pPr algn="l"/>
            <a:r>
              <a:rPr lang="ru-RU" b="1" dirty="0" smtClean="0">
                <a:cs typeface="Times New Roman" pitchFamily="18" charset="0" panose="02020603050405020304"/>
              </a:rPr>
              <a:t>руководитель:</a:t>
            </a:r>
            <a:r>
              <a:rPr lang="ru-RU" dirty="0" smtClean="0">
                <a:cs typeface="Times New Roman" pitchFamily="18" charset="0" panose="02020603050405020304"/>
              </a:rPr>
              <a:t> Евдокимова Екатерина Александровна</a:t>
            </a:r>
            <a:endParaRPr lang="ru-RU" dirty="0">
              <a:cs typeface="Times New Roman" pitchFamily="18" charset="0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Окно результатов прохождения уровней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itchFamily="18" charset="0" panose="02020603050405020304"/>
              </a:rPr>
              <a:t>10</a:t>
            </a:fld>
            <a:endParaRPr lang="ru-RU" sz="3200" b="1" dirty="0">
              <a:solidFill>
                <a:schemeClr val="tx1"/>
              </a:solidFill>
              <a:cs typeface="Times New Roman" pitchFamily="18" charset="0" panose="02020603050405020304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55887" y="2593976"/>
            <a:ext cx="5663675" cy="352989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655887" y="2753139"/>
            <a:ext cx="5633192" cy="3358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713384" y="2795521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459574" y="3568148"/>
            <a:ext cx="3140009" cy="23853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462887" y="3849756"/>
            <a:ext cx="3140009" cy="23853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443009" y="4128052"/>
            <a:ext cx="3140009" cy="23853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433069" y="4386470"/>
            <a:ext cx="3140009" cy="23853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17076" y="2795521"/>
            <a:ext cx="107741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 smtClean="0">
                <a:cs typeface="Times New Roman" pitchFamily="18" charset="0" panose="02020603050405020304"/>
              </a:rPr>
              <a:t>Button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06441" y="2939723"/>
            <a:ext cx="162987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>
                <a:cs typeface="Times New Roman" pitchFamily="18" charset="0" panose="02020603050405020304"/>
              </a:rPr>
              <a:t>fonoviy_sloy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8487" y="5545143"/>
            <a:ext cx="12870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>
                <a:cs typeface="Times New Roman" pitchFamily="18" charset="0" panose="02020603050405020304"/>
              </a:rPr>
              <a:t>svoi_text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cxnSp>
        <p:nvCxnSpPr>
          <p:cNvPr id="16" name="Соединительная линия уступом 15"/>
          <p:cNvCxnSpPr/>
          <p:nvPr/>
        </p:nvCxnSpPr>
        <p:spPr>
          <a:xfrm flipV="1">
            <a:off x="8319562" y="3262889"/>
            <a:ext cx="1186879" cy="109603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ная линия уступом 17"/>
          <p:cNvCxnSpPr/>
          <p:nvPr/>
        </p:nvCxnSpPr>
        <p:spPr>
          <a:xfrm rot="10800000" flipV="1">
            <a:off x="1694488" y="3092381"/>
            <a:ext cx="1018897" cy="26305"/>
          </a:xfrm>
          <a:prstGeom prst="bentConnector3">
            <a:avLst/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ная линия уступом 19"/>
          <p:cNvCxnSpPr/>
          <p:nvPr/>
        </p:nvCxnSpPr>
        <p:spPr>
          <a:xfrm rot="10800000" flipV="1">
            <a:off x="1332030" y="3687417"/>
            <a:ext cx="2127545" cy="1857725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оединительная линия уступом 21"/>
          <p:cNvCxnSpPr/>
          <p:nvPr/>
        </p:nvCxnSpPr>
        <p:spPr>
          <a:xfrm rot="10800000" flipV="1">
            <a:off x="1332029" y="3969025"/>
            <a:ext cx="2130858" cy="1576117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/>
          <p:cNvCxnSpPr/>
          <p:nvPr/>
        </p:nvCxnSpPr>
        <p:spPr>
          <a:xfrm rot="10800000" flipV="1">
            <a:off x="1332029" y="4247321"/>
            <a:ext cx="2110980" cy="1297821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/>
          <p:nvPr/>
        </p:nvCxnSpPr>
        <p:spPr>
          <a:xfrm rot="10800000" flipV="1">
            <a:off x="1332029" y="4505739"/>
            <a:ext cx="2101040" cy="1039403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19"/>
          <p:cNvSpPr/>
          <p:nvPr/>
        </p:nvSpPr>
        <p:spPr>
          <a:xfrm>
            <a:off x="8409221" y="3279347"/>
            <a:ext cx="1069572" cy="74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rtlCol="0" anchor="ctr">
            <a:prstTxWarp prst="textNoShape">
              <a:avLst/>
            </a:prstTxWarp>
            <a:noAutofit/>
          </a:bodyPr>
          <a:lstStyle/>
          <a:p>
            <a:pPr marL="0" marR="0" indent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800" b="0" i="0" u="none" strike="noStrike">
                <a:solidFill>
                  <a:schemeClr val="accent1">
                    <a:lumMod val="74901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Прохождение уровня (управление действиями персонажа см.  слайд 12)</a:t>
            </a:r>
          </a:p>
        </p:txBody>
      </p:sp>
      <p:sp>
        <p:nvSpPr>
          <p:cNvPr id="26" name="Прямоугольник 7"/>
          <p:cNvSpPr/>
          <p:nvPr/>
        </p:nvSpPr>
        <p:spPr>
          <a:xfrm>
            <a:off x="3832331" y="3419031"/>
            <a:ext cx="982980" cy="491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rtlCol="0" anchor="ctr">
            <a:prstTxWarp prst="textNoShape">
              <a:avLst/>
            </a:prstTxWarp>
            <a:noAutofit/>
          </a:bodyPr>
          <a:lstStyle/>
          <a:p>
            <a:pPr marR="0" indent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800" b="0" i="0" u="none" strike="noStrike">
                <a:solidFill>
                  <a:schemeClr val="accent1">
                    <a:lumMod val="74901"/>
                  </a:schemeClr>
                </a:solidFill>
                <a:latin typeface="Calibri" panose="020F0502020204030204"/>
                <a:ea typeface="+mn-lt"/>
                <a:cs typeface="Arial" pitchFamily="34" charset="0" panose="020B0604020202020204"/>
              </a:rPr>
              <a:t>Выбор уровня   </a:t>
            </a:r>
          </a:p>
        </p:txBody>
      </p:sp>
      <p:sp>
        <p:nvSpPr>
          <p:cNvPr id="27" name="Овал 25"/>
          <p:cNvSpPr/>
          <p:nvPr/>
        </p:nvSpPr>
        <p:spPr>
          <a:xfrm>
            <a:off x="372315" y="4349184"/>
            <a:ext cx="792900" cy="3191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rtlCol="0" anchor="ctr">
            <a:prstTxWarp prst="textNoShape">
              <a:avLst/>
            </a:prstTxWarp>
            <a:noAutofit/>
          </a:bodyPr>
          <a:lstStyle/>
          <a:p>
            <a:pPr marL="0" marR="0" indent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800" b="0" i="0" u="none" strike="noStrike">
                <a:solidFill>
                  <a:schemeClr val="accent1">
                    <a:lumMod val="74901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Начало</a:t>
            </a:r>
          </a:p>
        </p:txBody>
      </p:sp>
      <p:sp>
        <p:nvSpPr>
          <p:cNvPr id="28" name="Овал 26"/>
          <p:cNvSpPr/>
          <p:nvPr/>
        </p:nvSpPr>
        <p:spPr>
          <a:xfrm>
            <a:off x="5922370" y="4340208"/>
            <a:ext cx="792480" cy="3187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rtlCol="0" anchor="ctr">
            <a:prstTxWarp prst="textNoShape">
              <a:avLst/>
            </a:prstTxWarp>
            <a:noAutofit/>
          </a:bodyPr>
          <a:lstStyle/>
          <a:p>
            <a:pPr marL="0" marR="0" indent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800" b="0" i="0" u="none" strike="noStrike">
                <a:solidFill>
                  <a:schemeClr val="accent1">
                    <a:lumMod val="74901"/>
                  </a:schemeClr>
                </a:solidFill>
                <a:latin typeface="Arial" pitchFamily="34" charset="0" panose="020B0604020202020204"/>
                <a:ea typeface="+mn-lt"/>
                <a:cs typeface="Arial" pitchFamily="34" charset="0" panose="020B0604020202020204"/>
              </a:rPr>
              <a:t>Конец</a:t>
            </a:r>
          </a:p>
        </p:txBody>
      </p:sp>
      <p:sp>
        <p:nvSpPr>
          <p:cNvPr id="35" name="Прямоугольник 7"/>
          <p:cNvSpPr/>
          <p:nvPr/>
        </p:nvSpPr>
        <p:spPr>
          <a:xfrm>
            <a:off x="5335631" y="3419031"/>
            <a:ext cx="982980" cy="491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rtlCol="0" anchor="ctr">
            <a:prstTxWarp prst="textNoShape">
              <a:avLst/>
            </a:prstTxWarp>
            <a:noAutofit/>
          </a:bodyPr>
          <a:lstStyle/>
          <a:p>
            <a:pPr marR="0" indent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800" b="0" i="0" u="none" strike="noStrike">
                <a:solidFill>
                  <a:schemeClr val="accent1">
                    <a:lumMod val="74901"/>
                  </a:schemeClr>
                </a:solidFill>
                <a:latin typeface="Calibri" panose="020F0502020204030204"/>
                <a:ea typeface="+mn-lt"/>
                <a:cs typeface="Arial" pitchFamily="34" charset="0" panose="020B0604020202020204"/>
              </a:rPr>
              <a:t>Выбор персонажа (скина)</a:t>
            </a:r>
          </a:p>
        </p:txBody>
      </p:sp>
      <p:sp>
        <p:nvSpPr>
          <p:cNvPr id="36" name="Прямоугольник 7"/>
          <p:cNvSpPr/>
          <p:nvPr/>
        </p:nvSpPr>
        <p:spPr>
          <a:xfrm>
            <a:off x="6905920" y="3419031"/>
            <a:ext cx="982980" cy="491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rtlCol="0" anchor="ctr">
            <a:prstTxWarp prst="textNoShape">
              <a:avLst/>
            </a:prstTxWarp>
            <a:noAutofit/>
          </a:bodyPr>
          <a:lstStyle/>
          <a:p>
            <a:pPr marR="0" indent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800" b="0" i="0" u="none" strike="noStrike">
                <a:solidFill>
                  <a:schemeClr val="accent1">
                    <a:lumMod val="74901"/>
                  </a:schemeClr>
                </a:solidFill>
                <a:latin typeface="Calibri" panose="020F0502020204030204"/>
                <a:ea typeface="+mn-lt"/>
                <a:cs typeface="Arial" pitchFamily="34" charset="0" panose="020B0604020202020204"/>
              </a:rPr>
              <a:t>Запуск выбранного уровня</a:t>
            </a:r>
          </a:p>
        </p:txBody>
      </p:sp>
      <p:sp>
        <p:nvSpPr>
          <p:cNvPr id="37" name="Прямоугольник 7"/>
          <p:cNvSpPr/>
          <p:nvPr/>
        </p:nvSpPr>
        <p:spPr>
          <a:xfrm>
            <a:off x="10066740" y="3279347"/>
            <a:ext cx="1069572" cy="744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rtlCol="0" anchor="ctr">
            <a:prstTxWarp prst="textNoShape">
              <a:avLst/>
            </a:prstTxWarp>
            <a:noAutofit/>
          </a:bodyPr>
          <a:lstStyle/>
          <a:p>
            <a:pPr marR="0" indent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800" b="0" i="0" u="none" strike="noStrike">
                <a:solidFill>
                  <a:schemeClr val="accent1">
                    <a:lumMod val="74901"/>
                  </a:schemeClr>
                </a:solidFill>
                <a:latin typeface="Calibri" panose="020F0502020204030204"/>
                <a:ea typeface="+mn-lt"/>
                <a:cs typeface="Arial" pitchFamily="34" charset="0" panose="020B0604020202020204"/>
              </a:rPr>
              <a:t>Завершение уровня (фиксация времени прохождения)</a:t>
            </a:r>
          </a:p>
        </p:txBody>
      </p:sp>
      <p:sp>
        <p:nvSpPr>
          <p:cNvPr id="38" name="Прямоугольник 7"/>
          <p:cNvSpPr/>
          <p:nvPr/>
        </p:nvSpPr>
        <p:spPr>
          <a:xfrm>
            <a:off x="3832331" y="5161753"/>
            <a:ext cx="982980" cy="491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rtlCol="0" anchor="ctr">
            <a:prstTxWarp prst="textNoShape">
              <a:avLst/>
            </a:prstTxWarp>
            <a:noAutofit/>
          </a:bodyPr>
          <a:lstStyle/>
          <a:p>
            <a:pPr marR="0" indent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800" b="0" i="0" u="none" strike="noStrike">
                <a:solidFill>
                  <a:schemeClr val="accent1">
                    <a:lumMod val="74901"/>
                  </a:schemeClr>
                </a:solidFill>
                <a:latin typeface="Calibri" panose="020F0502020204030204"/>
                <a:ea typeface="+mn-lt"/>
                <a:cs typeface="Arial" pitchFamily="34" charset="0" panose="020B0604020202020204"/>
              </a:rPr>
              <a:t>Просмотр статистики игры</a:t>
            </a:r>
          </a:p>
        </p:txBody>
      </p:sp>
      <p:sp>
        <p:nvSpPr>
          <p:cNvPr id="40" name="Прямоугольник 7"/>
          <p:cNvSpPr/>
          <p:nvPr/>
        </p:nvSpPr>
        <p:spPr>
          <a:xfrm>
            <a:off x="3832331" y="4245586"/>
            <a:ext cx="982980" cy="491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rtlCol="0" anchor="ctr">
            <a:prstTxWarp prst="textNoShape">
              <a:avLst/>
            </a:prstTxWarp>
            <a:noAutofit/>
          </a:bodyPr>
          <a:lstStyle/>
          <a:p>
            <a:pPr marR="0" indent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800" b="0" i="0" u="none" strike="noStrike">
                <a:solidFill>
                  <a:schemeClr val="accent1">
                    <a:lumMod val="74901"/>
                  </a:schemeClr>
                </a:solidFill>
                <a:latin typeface="Calibri" panose="020F0502020204030204"/>
                <a:ea typeface="+mn-lt"/>
                <a:cs typeface="Arial" pitchFamily="34" charset="0" panose="020B0604020202020204"/>
              </a:rPr>
              <a:t>Выход из игры</a:t>
            </a:r>
          </a:p>
        </p:txBody>
      </p:sp>
      <p:cxnSp>
        <p:nvCxnSpPr>
          <p:cNvPr id="43" name="Прямая соед. линия 1 42"/>
          <p:cNvCxnSpPr/>
          <p:nvPr/>
        </p:nvCxnSpPr>
        <p:spPr>
          <a:xfrm>
            <a:off x="4808169" y="3659070"/>
            <a:ext cx="527462" cy="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. линия 1 43"/>
          <p:cNvCxnSpPr/>
          <p:nvPr/>
        </p:nvCxnSpPr>
        <p:spPr>
          <a:xfrm flipV="1">
            <a:off x="6318611" y="3664776"/>
            <a:ext cx="5873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. линия 1 44"/>
          <p:cNvCxnSpPr/>
          <p:nvPr/>
        </p:nvCxnSpPr>
        <p:spPr>
          <a:xfrm>
            <a:off x="7895413" y="3650349"/>
            <a:ext cx="513808" cy="1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. линия 1 45"/>
          <p:cNvCxnSpPr/>
          <p:nvPr/>
        </p:nvCxnSpPr>
        <p:spPr>
          <a:xfrm>
            <a:off x="9482641" y="3650349"/>
            <a:ext cx="584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Ромб 48"/>
          <p:cNvSpPr/>
          <p:nvPr/>
        </p:nvSpPr>
        <p:spPr>
          <a:xfrm>
            <a:off x="2936204" y="4346548"/>
            <a:ext cx="327120" cy="319178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cxnSp>
        <p:nvCxnSpPr>
          <p:cNvPr id="51" name="Изогнутая соед. линия 3 50"/>
          <p:cNvCxnSpPr/>
          <p:nvPr/>
        </p:nvCxnSpPr>
        <p:spPr>
          <a:xfrm flipV="1">
            <a:off x="3255825" y="3664776"/>
            <a:ext cx="576506" cy="8439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Изогнутая соед. линия 3 51"/>
          <p:cNvCxnSpPr/>
          <p:nvPr/>
        </p:nvCxnSpPr>
        <p:spPr>
          <a:xfrm>
            <a:off x="3238383" y="4500052"/>
            <a:ext cx="593948" cy="9074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. линия 1 52"/>
          <p:cNvCxnSpPr/>
          <p:nvPr/>
        </p:nvCxnSpPr>
        <p:spPr>
          <a:xfrm>
            <a:off x="3273267" y="4491331"/>
            <a:ext cx="559064" cy="17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Текст. поле 53"/>
          <p:cNvSpPr txBox="1"/>
          <p:nvPr/>
        </p:nvSpPr>
        <p:spPr>
          <a:xfrm>
            <a:off x="3203958" y="4277508"/>
            <a:ext cx="348841" cy="21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/>
              <a:t>или</a:t>
            </a:r>
            <a:endParaRPr lang="en-US" sz="800"/>
          </a:p>
        </p:txBody>
      </p:sp>
      <p:cxnSp>
        <p:nvCxnSpPr>
          <p:cNvPr id="55" name="Прямая соед. линия 1 54"/>
          <p:cNvCxnSpPr/>
          <p:nvPr/>
        </p:nvCxnSpPr>
        <p:spPr>
          <a:xfrm>
            <a:off x="4808167" y="4499593"/>
            <a:ext cx="11142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Изогнутая соед. линия 4 57"/>
          <p:cNvCxnSpPr/>
          <p:nvPr/>
        </p:nvCxnSpPr>
        <p:spPr>
          <a:xfrm flipH="1">
            <a:off x="4323821" y="3261665"/>
            <a:ext cx="6292553" cy="157366"/>
          </a:xfrm>
          <a:prstGeom prst="bentConnector4">
            <a:avLst>
              <a:gd name="adj1" fmla="val 256"/>
              <a:gd name="adj2" fmla="val -2160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Прямоугольник 7"/>
          <p:cNvSpPr/>
          <p:nvPr/>
        </p:nvSpPr>
        <p:spPr>
          <a:xfrm>
            <a:off x="1644931" y="4260862"/>
            <a:ext cx="982980" cy="491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rtlCol="0" anchor="ctr">
            <a:prstTxWarp prst="textNoShape">
              <a:avLst/>
            </a:prstTxWarp>
            <a:noAutofit/>
          </a:bodyPr>
          <a:lstStyle/>
          <a:p>
            <a:pPr marR="0" indent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800" b="0" i="0" u="none" strike="noStrike">
                <a:solidFill>
                  <a:schemeClr val="accent1">
                    <a:lumMod val="74901"/>
                  </a:schemeClr>
                </a:solidFill>
                <a:latin typeface="Calibri" panose="020F0502020204030204"/>
                <a:ea typeface="+mn-lt"/>
                <a:cs typeface="Arial" pitchFamily="34" charset="0" panose="020B0604020202020204"/>
              </a:rPr>
              <a:t>Открытие стартового окна</a:t>
            </a:r>
          </a:p>
        </p:txBody>
      </p:sp>
      <p:cxnSp>
        <p:nvCxnSpPr>
          <p:cNvPr id="62" name="Прямая соед. линия 1 61"/>
          <p:cNvCxnSpPr/>
          <p:nvPr/>
        </p:nvCxnSpPr>
        <p:spPr>
          <a:xfrm flipV="1">
            <a:off x="2627911" y="4508773"/>
            <a:ext cx="308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. линия 1 62"/>
          <p:cNvCxnSpPr/>
          <p:nvPr/>
        </p:nvCxnSpPr>
        <p:spPr>
          <a:xfrm flipV="1">
            <a:off x="1165215" y="4508773"/>
            <a:ext cx="479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Изогнутая соед. линия 3 63"/>
          <p:cNvCxnSpPr/>
          <p:nvPr/>
        </p:nvCxnSpPr>
        <p:spPr>
          <a:xfrm flipH="1">
            <a:off x="2136421" y="3532017"/>
            <a:ext cx="1668829" cy="713569"/>
          </a:xfrm>
          <a:prstGeom prst="bentConnector3">
            <a:avLst>
              <a:gd name="adj1" fmla="val 1000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Заголовок 1"/>
          <p:cNvSpPr/>
          <p:nvPr/>
        </p:nvSpPr>
        <p:spPr>
          <a:xfrm>
            <a:off x="1055687" y="1268413"/>
            <a:ext cx="100806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Алгоритм игры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cxnSp>
        <p:nvCxnSpPr>
          <p:cNvPr id="67" name="Изогнутая соед. линия 2 66"/>
          <p:cNvCxnSpPr/>
          <p:nvPr/>
        </p:nvCxnSpPr>
        <p:spPr>
          <a:xfrm flipH="1" flipV="1">
            <a:off x="2136421" y="4752352"/>
            <a:ext cx="1683390" cy="8029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Номер слайда 5"/>
          <p:cNvSpPr/>
          <p:nvPr/>
        </p:nvSpPr>
        <p:spPr>
          <a:xfrm>
            <a:off x="8545511" y="53768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itchFamily="18" charset="0" panose="02020603050405020304"/>
              </a:rPr>
              <a:t>11</a:t>
            </a:fld>
            <a:endParaRPr lang="ru-RU" sz="3200" b="1" dirty="0">
              <a:solidFill>
                <a:schemeClr val="tx1"/>
              </a:solidFill>
              <a:cs typeface="Times New Roman" pitchFamily="18" charset="0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Алгоритм игры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r>
              <a:rPr lang="ru-RU" sz="3200" b="1" dirty="0">
                <a:solidFill>
                  <a:schemeClr val="tx1"/>
                </a:solidFill>
                <a:cs typeface="Times New Roman" pitchFamily="18" charset="0" panose="02020603050405020304"/>
              </a:rPr>
              <a:t>12</a:t>
            </a:r>
          </a:p>
        </p:txBody>
      </p:sp>
      <p:sp>
        <p:nvSpPr>
          <p:cNvPr id="7" name="TextBox 13"/>
          <p:cNvSpPr txBox="1"/>
          <p:nvPr/>
        </p:nvSpPr>
        <p:spPr>
          <a:xfrm>
            <a:off x="897786" y="2593976"/>
            <a:ext cx="10396424" cy="1464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ru-RU" dirty="0">
                <a:cs typeface="Times New Roman" pitchFamily="18" charset="0" panose="02020603050405020304"/>
              </a:rPr>
              <a:t>Взаимодействие с пользователем происходит по средствам нажатия кнопок</a:t>
            </a:r>
            <a:r>
              <a:rPr lang="en-US" dirty="0">
                <a:cs typeface="Times New Roman" pitchFamily="18" charset="0" panose="02020603050405020304"/>
              </a:rPr>
              <a:t>:</a:t>
            </a:r>
          </a:p>
          <a:p>
            <a:pPr marL="285750" indent="-285750" algn="l">
              <a:buFont typeface="Arial" pitchFamily="34" charset="0" panose="020B0604020202020204"/>
              <a:buChar char="•"/>
            </a:pPr>
            <a:r>
              <a:rPr lang="ru-RU" dirty="0">
                <a:cs typeface="Times New Roman" pitchFamily="18" charset="0" panose="02020603050405020304"/>
              </a:rPr>
              <a:t>Стрелка вверх - прыжок</a:t>
            </a:r>
          </a:p>
          <a:p>
            <a:pPr marL="285750" indent="-285750" algn="l">
              <a:buFont typeface="Arial" pitchFamily="34" charset="0" panose="020B0604020202020204"/>
              <a:buChar char="•"/>
            </a:pPr>
            <a:r>
              <a:rPr lang="ru-RU" dirty="0">
                <a:cs typeface="Times New Roman" pitchFamily="18" charset="0" panose="02020603050405020304"/>
              </a:rPr>
              <a:t>Стрелка влево - идти влево</a:t>
            </a:r>
          </a:p>
          <a:p>
            <a:pPr marL="285750" indent="-285750" algn="l">
              <a:buFont typeface="Arial" pitchFamily="34" charset="0" panose="020B0604020202020204"/>
              <a:buChar char="•"/>
            </a:pPr>
            <a:r>
              <a:rPr lang="ru-RU" dirty="0">
                <a:cs typeface="Times New Roman" pitchFamily="18" charset="0" panose="02020603050405020304"/>
              </a:rPr>
              <a:t>Стрелка вправо - идти вправо</a:t>
            </a:r>
          </a:p>
          <a:p>
            <a:pPr marL="0" indent="0" algn="l">
              <a:buFont typeface="Arial" pitchFamily="34" charset="0" panose="020B0604020202020204"/>
              <a:buNone/>
            </a:pPr>
            <a:r>
              <a:rPr lang="ru-RU" dirty="0">
                <a:cs typeface="Times New Roman" pitchFamily="18" charset="0" panose="02020603050405020304"/>
              </a:rPr>
              <a:t>Когда игрок касается объекта(моба)</a:t>
            </a:r>
            <a:r>
              <a:rPr lang="en-US" dirty="0">
                <a:cs typeface="Times New Roman" pitchFamily="18" charset="0" panose="02020603050405020304"/>
              </a:rPr>
              <a:t>, </a:t>
            </a:r>
            <a:r>
              <a:rPr lang="ru-RU" dirty="0">
                <a:cs typeface="Times New Roman" pitchFamily="18" charset="0" panose="02020603050405020304"/>
              </a:rPr>
              <a:t>его переносит на стартовую точку</a:t>
            </a: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33625" y="4244402"/>
            <a:ext cx="2278266" cy="2278266"/>
          </a:xfrm>
          <a:prstGeom prst="rect">
            <a:avLst/>
          </a:prstGeom>
        </p:spPr>
      </p:pic>
      <p:cxnSp>
        <p:nvCxnSpPr>
          <p:cNvPr id="9" name="Прямая соед. линия 1 8"/>
          <p:cNvCxnSpPr/>
          <p:nvPr/>
        </p:nvCxnSpPr>
        <p:spPr>
          <a:xfrm>
            <a:off x="1940719" y="5063976"/>
            <a:ext cx="392906" cy="6391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/>
          <p:cNvSpPr txBox="1"/>
          <p:nvPr/>
        </p:nvSpPr>
        <p:spPr>
          <a:xfrm>
            <a:off x="581139" y="4697175"/>
            <a:ext cx="1359580" cy="366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ru-RU" dirty="0">
                <a:cs typeface="Times New Roman" pitchFamily="18" charset="0" panose="02020603050405020304"/>
              </a:rPr>
              <a:t>Идти влево</a:t>
            </a:r>
          </a:p>
        </p:txBody>
      </p:sp>
      <p:sp>
        <p:nvSpPr>
          <p:cNvPr id="12" name="TextBox 13"/>
          <p:cNvSpPr txBox="1"/>
          <p:nvPr/>
        </p:nvSpPr>
        <p:spPr>
          <a:xfrm>
            <a:off x="5004798" y="4611450"/>
            <a:ext cx="1359580" cy="366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ru-RU" dirty="0">
                <a:cs typeface="Times New Roman" pitchFamily="18" charset="0" panose="02020603050405020304"/>
              </a:rPr>
              <a:t>Идти влево</a:t>
            </a:r>
          </a:p>
        </p:txBody>
      </p:sp>
      <p:cxnSp>
        <p:nvCxnSpPr>
          <p:cNvPr id="13" name="Прямая соед. линия 1 8"/>
          <p:cNvCxnSpPr/>
          <p:nvPr/>
        </p:nvCxnSpPr>
        <p:spPr>
          <a:xfrm flipH="1">
            <a:off x="4611891" y="4978251"/>
            <a:ext cx="392907" cy="6113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3"/>
          <p:cNvSpPr txBox="1"/>
          <p:nvPr/>
        </p:nvSpPr>
        <p:spPr>
          <a:xfrm>
            <a:off x="4038010" y="4151353"/>
            <a:ext cx="1038111" cy="366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ru-RU" dirty="0">
                <a:cs typeface="Times New Roman" pitchFamily="18" charset="0" panose="02020603050405020304"/>
              </a:rPr>
              <a:t>Прыжок</a:t>
            </a:r>
          </a:p>
        </p:txBody>
      </p:sp>
      <p:cxnSp>
        <p:nvCxnSpPr>
          <p:cNvPr id="16" name="Прямая соед. линия 1 15"/>
          <p:cNvCxnSpPr/>
          <p:nvPr/>
        </p:nvCxnSpPr>
        <p:spPr>
          <a:xfrm flipH="1">
            <a:off x="3810000" y="4548188"/>
            <a:ext cx="214313" cy="63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Диаграммы классов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r>
              <a:rPr lang="ru-RU" sz="3200" b="1" dirty="0">
                <a:solidFill>
                  <a:schemeClr val="tx1"/>
                </a:solidFill>
                <a:cs typeface="Times New Roman" pitchFamily="18" charset="0" panose="02020603050405020304"/>
              </a:rPr>
              <a:t>13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95999" y="2415863"/>
            <a:ext cx="3450150" cy="1878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3122" y="2415863"/>
            <a:ext cx="3348675" cy="28086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01234" y="5655813"/>
            <a:ext cx="2601450" cy="7161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53286" y="4534038"/>
            <a:ext cx="2739825" cy="211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itchFamily="18" charset="0" panose="02020603050405020304"/>
              </a:rPr>
              <a:t>14</a:t>
            </a:fld>
            <a:endParaRPr lang="ru-RU" sz="3200" b="1" dirty="0">
              <a:solidFill>
                <a:schemeClr val="tx1"/>
              </a:solidFill>
              <a:cs typeface="Times New Roman" pitchFamily="18" charset="0" panose="02020603050405020304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"/>
          <a:srcRect t="22029" b="21160"/>
          <a:stretch/>
        </p:blipFill>
        <p:spPr>
          <a:xfrm>
            <a:off x="1055687" y="2593976"/>
            <a:ext cx="3573661" cy="3896139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Контакты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84357" y="2593976"/>
            <a:ext cx="3318660" cy="3896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Актуальность работы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3" name="Объект 2"/>
          <p:cNvSpPr>
            <a:spLocks noGrp="1" noEditPoints="1"/>
          </p:cNvSpPr>
          <p:nvPr>
            <p:ph idx="1"/>
          </p:nvPr>
        </p:nvSpPr>
        <p:spPr>
          <a:xfrm>
            <a:off x="1055686" y="2593975"/>
            <a:ext cx="10080625" cy="2995613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ru-RU" dirty="0">
                <a:cs typeface="Times New Roman" pitchFamily="18" charset="0" panose="02020603050405020304"/>
              </a:rPr>
              <a:t>Разработка игровых приложений для досуга пользователей является сложной задачей, на освоение которой требуется много усилий и времени. </a:t>
            </a:r>
            <a:r>
              <a:rPr lang="ru-RU" dirty="0" smtClean="0">
                <a:cs typeface="Times New Roman" pitchFamily="18" charset="0" panose="02020603050405020304"/>
              </a:rPr>
              <a:t>Разработка </a:t>
            </a:r>
            <a:r>
              <a:rPr lang="ru-RU" dirty="0">
                <a:cs typeface="Times New Roman" pitchFamily="18" charset="0" panose="02020603050405020304"/>
              </a:rPr>
              <a:t>программного обеспечения </a:t>
            </a:r>
            <a:r>
              <a:rPr lang="ru-RU" dirty="0" err="1">
                <a:cs typeface="Times New Roman" pitchFamily="18" charset="0" panose="02020603050405020304"/>
              </a:rPr>
              <a:t>Anorak's</a:t>
            </a:r>
            <a:r>
              <a:rPr lang="ru-RU" dirty="0">
                <a:cs typeface="Times New Roman" pitchFamily="18" charset="0" panose="02020603050405020304"/>
              </a:rPr>
              <a:t> </a:t>
            </a:r>
            <a:r>
              <a:rPr lang="ru-RU" dirty="0" err="1">
                <a:cs typeface="Times New Roman" pitchFamily="18" charset="0" panose="02020603050405020304"/>
              </a:rPr>
              <a:t>Quest</a:t>
            </a:r>
            <a:r>
              <a:rPr lang="ru-RU" dirty="0">
                <a:cs typeface="Times New Roman" pitchFamily="18" charset="0" panose="02020603050405020304"/>
              </a:rPr>
              <a:t> поможет лучше освоить работу с данной библиотекой, а также создаст полезный инструмент для досуга пользователей.</a:t>
            </a:r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itchFamily="18" charset="0" panose="02020603050405020304"/>
              </a:rPr>
              <a:t>2</a:t>
            </a:fld>
            <a:endParaRPr lang="ru-RU" sz="3200" b="1" dirty="0">
              <a:solidFill>
                <a:schemeClr val="tx1"/>
              </a:solidFill>
              <a:cs typeface="Times New Roman" pitchFamily="18" charset="0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«</a:t>
            </a:r>
            <a:r>
              <a:rPr lang="en-US" i="1" dirty="0" smtClean="0">
                <a:latin typeface="+mn-lt"/>
                <a:cs typeface="Times New Roman" pitchFamily="18" charset="0" panose="02020603050405020304"/>
              </a:rPr>
              <a:t>Anorak's Quest</a:t>
            </a:r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»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3" name="Объект 2"/>
          <p:cNvSpPr>
            <a:spLocks noGrp="1" noEditPoints="1"/>
          </p:cNvSpPr>
          <p:nvPr>
            <p:ph idx="1"/>
          </p:nvPr>
        </p:nvSpPr>
        <p:spPr>
          <a:xfrm>
            <a:off x="1055688" y="2593975"/>
            <a:ext cx="10080623" cy="2995613"/>
          </a:xfrm>
        </p:spPr>
        <p:txBody>
          <a:bodyPr>
            <a:noAutofit/>
          </a:bodyPr>
          <a:lstStyle/>
          <a:p>
            <a:pPr indent="0" algn="just">
              <a:buNone/>
            </a:pPr>
            <a:r>
              <a:rPr lang="ru-RU" sz="3200" dirty="0" smtClean="0">
                <a:cs typeface="Times New Roman" pitchFamily="18" charset="0" panose="02020603050405020304"/>
              </a:rPr>
              <a:t>Жанр данной игры – «</a:t>
            </a:r>
            <a:r>
              <a:rPr lang="en-US" sz="3200" dirty="0" smtClean="0">
                <a:cs typeface="Times New Roman" pitchFamily="18" charset="0" panose="02020603050405020304"/>
              </a:rPr>
              <a:t>Adventure</a:t>
            </a:r>
            <a:r>
              <a:rPr lang="ru-RU" sz="3200" dirty="0" smtClean="0">
                <a:cs typeface="Times New Roman" pitchFamily="18" charset="0" panose="02020603050405020304"/>
              </a:rPr>
              <a:t>». В последнее время он стал весьма популярным. Связано это с развитием </a:t>
            </a:r>
            <a:r>
              <a:rPr lang="ru-RU" sz="3200" dirty="0">
                <a:cs typeface="Times New Roman" pitchFamily="18" charset="0" panose="02020603050405020304"/>
              </a:rPr>
              <a:t>вычислительной техники и </a:t>
            </a:r>
            <a:r>
              <a:rPr lang="ru-RU" sz="3200" dirty="0" smtClean="0">
                <a:cs typeface="Times New Roman" pitchFamily="18" charset="0" panose="02020603050405020304"/>
              </a:rPr>
              <a:t>появлением </a:t>
            </a:r>
            <a:r>
              <a:rPr lang="ru-RU" sz="3200" dirty="0">
                <a:cs typeface="Times New Roman" pitchFamily="18" charset="0" panose="02020603050405020304"/>
              </a:rPr>
              <a:t>домашних компьютеров с улучшенной </a:t>
            </a:r>
            <a:r>
              <a:rPr lang="ru-RU" sz="3200" dirty="0" smtClean="0">
                <a:cs typeface="Times New Roman" pitchFamily="18" charset="0" panose="02020603050405020304"/>
              </a:rPr>
              <a:t>графикой, что </a:t>
            </a:r>
            <a:r>
              <a:rPr lang="ru-RU" sz="3200" dirty="0">
                <a:cs typeface="Times New Roman" pitchFamily="18" charset="0" panose="02020603050405020304"/>
              </a:rPr>
              <a:t>позволило дополнить текстовые команды игрока </a:t>
            </a:r>
            <a:r>
              <a:rPr lang="ru-RU" sz="3200" dirty="0" smtClean="0">
                <a:cs typeface="Times New Roman" pitchFamily="18" charset="0" panose="02020603050405020304"/>
              </a:rPr>
              <a:t>красивой графикой </a:t>
            </a:r>
            <a:r>
              <a:rPr lang="ru-RU" sz="3200" dirty="0">
                <a:cs typeface="Times New Roman" pitchFamily="18" charset="0" panose="02020603050405020304"/>
              </a:rPr>
              <a:t>и сделать жанр более привлекательным.</a:t>
            </a:r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itchFamily="18" charset="0" panose="02020603050405020304"/>
              </a:rPr>
              <a:t>3</a:t>
            </a:fld>
            <a:endParaRPr lang="ru-RU" sz="3200" b="1" dirty="0">
              <a:solidFill>
                <a:schemeClr val="tx1"/>
              </a:solidFill>
              <a:cs typeface="Times New Roman" pitchFamily="18" charset="0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Стартовое окно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18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r>
              <a:rPr lang="ru-RU" sz="3200" b="1" dirty="0">
                <a:solidFill>
                  <a:schemeClr val="tx1"/>
                </a:solidFill>
                <a:cs typeface="Times New Roman" pitchFamily="18" charset="0" panose="02020603050405020304"/>
              </a:rPr>
              <a:t>4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55687" y="2593976"/>
            <a:ext cx="5633192" cy="35176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21173" y="4901297"/>
            <a:ext cx="107741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 smtClean="0">
                <a:cs typeface="Times New Roman" pitchFamily="18" charset="0" panose="02020603050405020304"/>
              </a:rPr>
              <a:t>Button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21173" y="2949435"/>
            <a:ext cx="162987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>
                <a:cs typeface="Times New Roman" pitchFamily="18" charset="0" panose="02020603050405020304"/>
              </a:rPr>
              <a:t>fonoviy_sloy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55687" y="2753139"/>
            <a:ext cx="5633192" cy="3358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cxnSp>
        <p:nvCxnSpPr>
          <p:cNvPr id="9" name="Соединительная линия уступом 8"/>
          <p:cNvCxnSpPr/>
          <p:nvPr/>
        </p:nvCxnSpPr>
        <p:spPr>
          <a:xfrm flipV="1">
            <a:off x="6688879" y="3272601"/>
            <a:ext cx="1332294" cy="115980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3021496" y="3272600"/>
            <a:ext cx="1739347" cy="663296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002610" y="4123709"/>
            <a:ext cx="1739347" cy="663296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3006514" y="4974818"/>
            <a:ext cx="1739347" cy="663296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Соединительная линия уступом 13"/>
          <p:cNvCxnSpPr/>
          <p:nvPr/>
        </p:nvCxnSpPr>
        <p:spPr>
          <a:xfrm>
            <a:off x="4760843" y="3604248"/>
            <a:ext cx="3260330" cy="1620215"/>
          </a:xfrm>
          <a:prstGeom prst="bentConnector3">
            <a:avLst/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/>
          <p:cNvCxnSpPr/>
          <p:nvPr/>
        </p:nvCxnSpPr>
        <p:spPr>
          <a:xfrm>
            <a:off x="4741957" y="4455357"/>
            <a:ext cx="3279216" cy="769106"/>
          </a:xfrm>
          <a:prstGeom prst="bentConnector3">
            <a:avLst/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/>
          <p:cNvCxnSpPr/>
          <p:nvPr/>
        </p:nvCxnSpPr>
        <p:spPr>
          <a:xfrm flipV="1">
            <a:off x="4760843" y="5224463"/>
            <a:ext cx="3260330" cy="82003"/>
          </a:xfrm>
          <a:prstGeom prst="bentConnector3">
            <a:avLst/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Окно выбора уровней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19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itchFamily="18" charset="0" panose="02020603050405020304"/>
              </a:rPr>
              <a:t>5</a:t>
            </a:fld>
            <a:endParaRPr lang="ru-RU" sz="3200" b="1" dirty="0">
              <a:solidFill>
                <a:schemeClr val="tx1"/>
              </a:solidFill>
              <a:cs typeface="Times New Roman" pitchFamily="18" charset="0" panose="02020603050405020304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55687" y="2593976"/>
            <a:ext cx="5669771" cy="356646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055686" y="2753139"/>
            <a:ext cx="5669771" cy="3407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3184" y="2795521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756454" y="3743052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621158" y="3752991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465984" y="3752991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2766392" y="4607756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631097" y="4597817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4475923" y="4597817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021173" y="4901297"/>
            <a:ext cx="107741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 smtClean="0">
                <a:cs typeface="Times New Roman" pitchFamily="18" charset="0" panose="02020603050405020304"/>
              </a:rPr>
              <a:t>Button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21173" y="2949435"/>
            <a:ext cx="162987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>
                <a:cs typeface="Times New Roman" pitchFamily="18" charset="0" panose="02020603050405020304"/>
              </a:rPr>
              <a:t>fonoviy_sloy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cxnSp>
        <p:nvCxnSpPr>
          <p:cNvPr id="16" name="Соединительная линия уступом 15"/>
          <p:cNvCxnSpPr/>
          <p:nvPr/>
        </p:nvCxnSpPr>
        <p:spPr>
          <a:xfrm flipV="1">
            <a:off x="6725457" y="3272601"/>
            <a:ext cx="1295716" cy="118419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ная линия уступом 17"/>
          <p:cNvCxnSpPr/>
          <p:nvPr/>
        </p:nvCxnSpPr>
        <p:spPr>
          <a:xfrm>
            <a:off x="1679713" y="3092382"/>
            <a:ext cx="6341460" cy="2132081"/>
          </a:xfrm>
          <a:prstGeom prst="bentConnector3">
            <a:avLst>
              <a:gd name="adj1" fmla="val 84011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оединительная линия уступом 21"/>
          <p:cNvCxnSpPr/>
          <p:nvPr/>
        </p:nvCxnSpPr>
        <p:spPr>
          <a:xfrm rot="16200000" flipH="1">
            <a:off x="4789740" y="1993030"/>
            <a:ext cx="1481411" cy="4981454"/>
          </a:xfrm>
          <a:prstGeom prst="bentConnector4">
            <a:avLst>
              <a:gd name="adj1" fmla="val -15431"/>
              <a:gd name="adj2" fmla="val 52843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/>
          <p:cNvCxnSpPr/>
          <p:nvPr/>
        </p:nvCxnSpPr>
        <p:spPr>
          <a:xfrm rot="16200000" flipH="1">
            <a:off x="5227062" y="2430352"/>
            <a:ext cx="1471472" cy="4116750"/>
          </a:xfrm>
          <a:prstGeom prst="bentConnector4">
            <a:avLst>
              <a:gd name="adj1" fmla="val -15535"/>
              <a:gd name="adj2" fmla="val 53440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/>
          <p:nvPr/>
        </p:nvCxnSpPr>
        <p:spPr>
          <a:xfrm rot="16200000" flipH="1">
            <a:off x="5649475" y="2852765"/>
            <a:ext cx="1471472" cy="3271924"/>
          </a:xfrm>
          <a:prstGeom prst="bentConnector4">
            <a:avLst>
              <a:gd name="adj1" fmla="val -15535"/>
              <a:gd name="adj2" fmla="val 54329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ная линия уступом 29"/>
          <p:cNvCxnSpPr/>
          <p:nvPr/>
        </p:nvCxnSpPr>
        <p:spPr>
          <a:xfrm rot="16200000" flipH="1">
            <a:off x="5631693" y="2619442"/>
            <a:ext cx="346150" cy="5510222"/>
          </a:xfrm>
          <a:prstGeom prst="bentConnector3">
            <a:avLst>
              <a:gd name="adj1" fmla="val 166041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ная линия уступом 31"/>
          <p:cNvCxnSpPr/>
          <p:nvPr/>
        </p:nvCxnSpPr>
        <p:spPr>
          <a:xfrm rot="16200000" flipH="1">
            <a:off x="6059076" y="3046824"/>
            <a:ext cx="356089" cy="4645517"/>
          </a:xfrm>
          <a:prstGeom prst="bentConnector3">
            <a:avLst>
              <a:gd name="adj1" fmla="val 164197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ная линия уступом 33"/>
          <p:cNvCxnSpPr/>
          <p:nvPr/>
        </p:nvCxnSpPr>
        <p:spPr>
          <a:xfrm rot="16200000" flipH="1">
            <a:off x="6481489" y="3469237"/>
            <a:ext cx="356089" cy="3800691"/>
          </a:xfrm>
          <a:prstGeom prst="bentConnector3">
            <a:avLst>
              <a:gd name="adj1" fmla="val 164197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Окно выбора персонажа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itchFamily="18" charset="0" panose="02020603050405020304"/>
              </a:rPr>
              <a:t>6</a:t>
            </a:fld>
            <a:endParaRPr lang="ru-RU" sz="3200" b="1" dirty="0">
              <a:solidFill>
                <a:schemeClr val="tx1"/>
              </a:solidFill>
              <a:cs typeface="Times New Roman" pitchFamily="18" charset="0" panose="02020603050405020304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746096" y="2593976"/>
            <a:ext cx="5688061" cy="358475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46095" y="2753139"/>
            <a:ext cx="5688061" cy="3425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03593" y="2795521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810759" y="2918104"/>
            <a:ext cx="851450" cy="292235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666602" y="3763102"/>
            <a:ext cx="851450" cy="292235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3810759" y="3309730"/>
            <a:ext cx="712302" cy="159026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686481" y="4177747"/>
            <a:ext cx="712302" cy="159026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793652" y="5635487"/>
            <a:ext cx="2216427" cy="21866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777088" y="5867400"/>
            <a:ext cx="692426" cy="20540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39887" y="2472355"/>
            <a:ext cx="107741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 smtClean="0">
                <a:cs typeface="Times New Roman" pitchFamily="18" charset="0" panose="02020603050405020304"/>
              </a:rPr>
              <a:t>Button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74110" y="4156310"/>
            <a:ext cx="162987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>
                <a:cs typeface="Times New Roman" pitchFamily="18" charset="0" panose="02020603050405020304"/>
              </a:rPr>
              <a:t>fonoviy_sloy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60443" y="2556074"/>
            <a:ext cx="191937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>
                <a:cs typeface="Times New Roman" pitchFamily="18" charset="0" panose="02020603050405020304"/>
              </a:rPr>
              <a:t>AnimatedSprite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2240" y="5760074"/>
            <a:ext cx="12870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>
                <a:cs typeface="Times New Roman" pitchFamily="18" charset="0" panose="02020603050405020304"/>
              </a:rPr>
              <a:t>svoi_text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cxnSp>
        <p:nvCxnSpPr>
          <p:cNvPr id="21" name="Соединительная линия уступом 20"/>
          <p:cNvCxnSpPr/>
          <p:nvPr/>
        </p:nvCxnSpPr>
        <p:spPr>
          <a:xfrm>
            <a:off x="8434156" y="4465937"/>
            <a:ext cx="739954" cy="1353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/>
          <p:nvPr/>
        </p:nvCxnSpPr>
        <p:spPr>
          <a:xfrm rot="10800000">
            <a:off x="1817299" y="2795522"/>
            <a:ext cx="986295" cy="296861"/>
          </a:xfrm>
          <a:prstGeom prst="bentConnector3">
            <a:avLst/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Соединительная линия уступом 24"/>
          <p:cNvCxnSpPr/>
          <p:nvPr/>
        </p:nvCxnSpPr>
        <p:spPr>
          <a:xfrm rot="16200000" flipV="1">
            <a:off x="2534665" y="1216284"/>
            <a:ext cx="445749" cy="2957891"/>
          </a:xfrm>
          <a:prstGeom prst="bentConnector3">
            <a:avLst>
              <a:gd name="adj1" fmla="val 151284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/>
          <p:cNvCxnSpPr/>
          <p:nvPr/>
        </p:nvCxnSpPr>
        <p:spPr>
          <a:xfrm rot="16200000" flipV="1">
            <a:off x="3540087" y="210862"/>
            <a:ext cx="1290747" cy="5813734"/>
          </a:xfrm>
          <a:prstGeom prst="bentConnector3">
            <a:avLst>
              <a:gd name="adj1" fmla="val 117711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ная линия уступом 30"/>
          <p:cNvCxnSpPr/>
          <p:nvPr/>
        </p:nvCxnSpPr>
        <p:spPr>
          <a:xfrm flipV="1">
            <a:off x="7398783" y="2879240"/>
            <a:ext cx="1961660" cy="2093638"/>
          </a:xfrm>
          <a:prstGeom prst="bentConnector3">
            <a:avLst>
              <a:gd name="adj1" fmla="val 71787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ная линия уступом 33"/>
          <p:cNvCxnSpPr/>
          <p:nvPr/>
        </p:nvCxnSpPr>
        <p:spPr>
          <a:xfrm flipV="1">
            <a:off x="4523061" y="2879240"/>
            <a:ext cx="4837382" cy="1225621"/>
          </a:xfrm>
          <a:prstGeom prst="bentConnector3">
            <a:avLst>
              <a:gd name="adj1" fmla="val 26166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оединительная линия уступом 36"/>
          <p:cNvCxnSpPr/>
          <p:nvPr/>
        </p:nvCxnSpPr>
        <p:spPr>
          <a:xfrm rot="10800000" flipV="1">
            <a:off x="1799324" y="5744818"/>
            <a:ext cx="994328" cy="338422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Соединительная линия уступом 38"/>
          <p:cNvCxnSpPr/>
          <p:nvPr/>
        </p:nvCxnSpPr>
        <p:spPr>
          <a:xfrm rot="10800000" flipV="1">
            <a:off x="1799324" y="5970104"/>
            <a:ext cx="977764" cy="113135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Уровни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itchFamily="18" charset="0" panose="02020603050405020304"/>
              </a:rPr>
              <a:t>7</a:t>
            </a:fld>
            <a:endParaRPr lang="ru-RU" sz="3200" b="1" dirty="0">
              <a:solidFill>
                <a:schemeClr val="tx1"/>
              </a:solidFill>
              <a:cs typeface="Times New Roman" pitchFamily="18" charset="0" panose="02020603050405020304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98503" y="2211659"/>
            <a:ext cx="5624027" cy="440601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476625" y="4589859"/>
            <a:ext cx="500062" cy="1041797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5369719" y="5595937"/>
            <a:ext cx="762000" cy="506016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26208" y="3429000"/>
            <a:ext cx="1549903" cy="6411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 smtClean="0">
                <a:cs typeface="Times New Roman" pitchFamily="18" charset="0" panose="02020603050405020304"/>
              </a:rPr>
              <a:t>Main_Hero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1399903" y="4901297"/>
            <a:ext cx="1002513" cy="6411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 smtClean="0">
                <a:cs typeface="Times New Roman" pitchFamily="18" charset="0" panose="02020603050405020304"/>
              </a:rPr>
              <a:t>Slime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cxnSp>
        <p:nvCxnSpPr>
          <p:cNvPr id="20" name="Изогнутая соед. линия 3 19"/>
          <p:cNvCxnSpPr/>
          <p:nvPr/>
        </p:nvCxnSpPr>
        <p:spPr>
          <a:xfrm>
            <a:off x="2395035" y="5224463"/>
            <a:ext cx="2974684" cy="624482"/>
          </a:xfrm>
          <a:prstGeom prst="bentConnector3">
            <a:avLst>
              <a:gd name="adj1" fmla="val 22272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Изогнутая соед. линия 3 19"/>
          <p:cNvCxnSpPr/>
          <p:nvPr/>
        </p:nvCxnSpPr>
        <p:spPr>
          <a:xfrm>
            <a:off x="2676111" y="3749560"/>
            <a:ext cx="800514" cy="1248867"/>
          </a:xfrm>
          <a:prstGeom prst="bentConnector3">
            <a:avLst>
              <a:gd name="adj1" fmla="val 22272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Завершение уровня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itchFamily="18" charset="0" panose="02020603050405020304"/>
              </a:rPr>
              <a:t>8</a:t>
            </a:fld>
            <a:endParaRPr lang="ru-RU" sz="3200" b="1" dirty="0">
              <a:solidFill>
                <a:schemeClr val="tx1"/>
              </a:solidFill>
              <a:cs typeface="Times New Roman" pitchFamily="18" charset="0" panose="02020603050405020304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55687" y="2593976"/>
            <a:ext cx="4549983" cy="360284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055687" y="2753139"/>
            <a:ext cx="4549983" cy="3358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41121" y="4760694"/>
            <a:ext cx="162987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>
                <a:cs typeface="Times New Roman" pitchFamily="18" charset="0" panose="02020603050405020304"/>
              </a:rPr>
              <a:t>fonoviy_sloy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121643" y="3965714"/>
            <a:ext cx="883827" cy="208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124956" y="4147931"/>
            <a:ext cx="883827" cy="208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6465656" y="3185023"/>
            <a:ext cx="12870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>
                <a:cs typeface="Times New Roman" pitchFamily="18" charset="0" panose="02020603050405020304"/>
              </a:rPr>
              <a:t>svoi_text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cxnSp>
        <p:nvCxnSpPr>
          <p:cNvPr id="12" name="Соединительная линия уступом 11"/>
          <p:cNvCxnSpPr/>
          <p:nvPr/>
        </p:nvCxnSpPr>
        <p:spPr>
          <a:xfrm>
            <a:off x="5605670" y="4395398"/>
            <a:ext cx="1135451" cy="68846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/>
          <p:cNvCxnSpPr/>
          <p:nvPr/>
        </p:nvCxnSpPr>
        <p:spPr>
          <a:xfrm flipV="1">
            <a:off x="4005470" y="3508189"/>
            <a:ext cx="2460186" cy="561886"/>
          </a:xfrm>
          <a:prstGeom prst="bentConnector3">
            <a:avLst/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ная линия уступом 17"/>
          <p:cNvCxnSpPr/>
          <p:nvPr/>
        </p:nvCxnSpPr>
        <p:spPr>
          <a:xfrm flipV="1">
            <a:off x="4008783" y="3508189"/>
            <a:ext cx="2456873" cy="744103"/>
          </a:xfrm>
          <a:prstGeom prst="bentConnector3">
            <a:avLst/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Архитектура базы данных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itchFamily="18" charset="0" panose="02020603050405020304"/>
              </a:rPr>
              <a:t>9</a:t>
            </a:fld>
            <a:endParaRPr lang="ru-RU" sz="3200" b="1" dirty="0">
              <a:solidFill>
                <a:schemeClr val="tx1"/>
              </a:solidFill>
              <a:cs typeface="Times New Roman" pitchFamily="18" charset="0" panose="02020603050405020304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38443" y="2593975"/>
            <a:ext cx="2498807" cy="3588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Объект 2"/>
          <p:cNvSpPr>
            <a:spLocks noGrp="1" noEditPoints="1"/>
          </p:cNvSpPr>
          <p:nvPr>
            <p:ph idx="1"/>
          </p:nvPr>
        </p:nvSpPr>
        <p:spPr>
          <a:xfrm>
            <a:off x="6092687" y="2593975"/>
            <a:ext cx="5043624" cy="2995613"/>
          </a:xfrm>
        </p:spPr>
        <p:txBody>
          <a:bodyPr>
            <a:normAutofit fontScale="92500" lnSpcReduction="10000"/>
          </a:bodyPr>
          <a:lstStyle/>
          <a:p>
            <a:pPr indent="0">
              <a:buNone/>
            </a:pPr>
            <a:r>
              <a:rPr lang="ru-RU" b="1" dirty="0" err="1">
                <a:cs typeface="Times New Roman" pitchFamily="18" charset="0" panose="02020603050405020304"/>
              </a:rPr>
              <a:t>history</a:t>
            </a:r>
            <a:r>
              <a:rPr lang="ru-RU" dirty="0">
                <a:cs typeface="Times New Roman" pitchFamily="18" charset="0" panose="02020603050405020304"/>
              </a:rPr>
              <a:t> - главная таблица с историей всех прохождений </a:t>
            </a:r>
            <a:r>
              <a:rPr lang="ru-RU" dirty="0" smtClean="0">
                <a:cs typeface="Times New Roman" pitchFamily="18" charset="0" panose="02020603050405020304"/>
              </a:rPr>
              <a:t>уровней. </a:t>
            </a:r>
            <a:r>
              <a:rPr lang="ru-RU" b="1" dirty="0" err="1">
                <a:cs typeface="Times New Roman" pitchFamily="18" charset="0" panose="02020603050405020304"/>
              </a:rPr>
              <a:t>id</a:t>
            </a:r>
            <a:r>
              <a:rPr lang="ru-RU" dirty="0">
                <a:cs typeface="Times New Roman" pitchFamily="18" charset="0" panose="02020603050405020304"/>
              </a:rPr>
              <a:t> отвечает за номер прохождения, </a:t>
            </a:r>
            <a:r>
              <a:rPr lang="ru-RU" b="1" dirty="0" err="1">
                <a:cs typeface="Times New Roman" pitchFamily="18" charset="0" panose="02020603050405020304"/>
              </a:rPr>
              <a:t>name</a:t>
            </a:r>
            <a:r>
              <a:rPr lang="ru-RU" dirty="0">
                <a:cs typeface="Times New Roman" pitchFamily="18" charset="0" panose="02020603050405020304"/>
              </a:rPr>
              <a:t> </a:t>
            </a:r>
            <a:r>
              <a:rPr lang="ru-RU" dirty="0" smtClean="0">
                <a:cs typeface="Times New Roman" pitchFamily="18" charset="0" panose="02020603050405020304"/>
              </a:rPr>
              <a:t>– </a:t>
            </a:r>
            <a:r>
              <a:rPr lang="ru-RU" dirty="0" err="1" smtClean="0">
                <a:cs typeface="Times New Roman" pitchFamily="18" charset="0" panose="02020603050405020304"/>
              </a:rPr>
              <a:t>никнейм</a:t>
            </a:r>
            <a:r>
              <a:rPr lang="ru-RU" dirty="0" smtClean="0">
                <a:cs typeface="Times New Roman" pitchFamily="18" charset="0" panose="02020603050405020304"/>
              </a:rPr>
              <a:t> пользователя, </a:t>
            </a:r>
            <a:r>
              <a:rPr lang="en-US" b="1" dirty="0" smtClean="0">
                <a:cs typeface="Times New Roman" pitchFamily="18" charset="0" panose="02020603050405020304"/>
              </a:rPr>
              <a:t>time</a:t>
            </a:r>
            <a:r>
              <a:rPr lang="ru-RU" b="1" dirty="0" smtClean="0">
                <a:cs typeface="Times New Roman" pitchFamily="18" charset="0" panose="02020603050405020304"/>
              </a:rPr>
              <a:t> </a:t>
            </a:r>
            <a:r>
              <a:rPr lang="ru-RU" dirty="0" smtClean="0">
                <a:cs typeface="Times New Roman" pitchFamily="18" charset="0" panose="02020603050405020304"/>
              </a:rPr>
              <a:t>– время прохождения, </a:t>
            </a:r>
            <a:r>
              <a:rPr lang="en-US" b="1" smtClean="0">
                <a:cs typeface="Times New Roman" pitchFamily="18" charset="0" panose="02020603050405020304"/>
              </a:rPr>
              <a:t>level</a:t>
            </a:r>
            <a:r>
              <a:rPr lang="ru-RU" smtClean="0">
                <a:cs typeface="Times New Roman" pitchFamily="18" charset="0" panose="02020603050405020304"/>
              </a:rPr>
              <a:t> </a:t>
            </a:r>
            <a:r>
              <a:rPr lang="ru-RU" dirty="0">
                <a:cs typeface="Times New Roman" pitchFamily="18" charset="0" panose="02020603050405020304"/>
              </a:rPr>
              <a:t>- номер </a:t>
            </a:r>
            <a:r>
              <a:rPr lang="ru-RU">
                <a:cs typeface="Times New Roman" pitchFamily="18" charset="0" panose="02020603050405020304"/>
              </a:rPr>
              <a:t>проходимого </a:t>
            </a:r>
            <a:r>
              <a:rPr lang="ru-RU" smtClean="0">
                <a:cs typeface="Times New Roman" pitchFamily="18" charset="0" panose="02020603050405020304"/>
              </a:rPr>
              <a:t>уровня, </a:t>
            </a:r>
            <a:r>
              <a:rPr lang="en-US" b="1" smtClean="0">
                <a:cs typeface="Times New Roman" pitchFamily="18" charset="0" panose="02020603050405020304"/>
              </a:rPr>
              <a:t>skin </a:t>
            </a:r>
            <a:r>
              <a:rPr lang="ru-RU" smtClean="0">
                <a:cs typeface="Times New Roman" pitchFamily="18" charset="0" panose="02020603050405020304"/>
              </a:rPr>
              <a:t>– номер выбранной внешности персонажа.</a:t>
            </a:r>
            <a:endParaRPr lang="ru-RU" dirty="0">
              <a:cs typeface="Times New Roman" pitchFamily="18" charset="0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244</Words>
  <Application>Microsoft Office PowerPoint</Application>
  <PresentationFormat>Широкоэкранный</PresentationFormat>
  <Paragraphs>60</Paragraphs>
  <Slides>13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Тема Office</vt:lpstr>
      <vt:lpstr>Anorak's Quest </vt:lpstr>
      <vt:lpstr>Актуальность работы</vt:lpstr>
      <vt:lpstr>«Anorak's Quest»</vt:lpstr>
      <vt:lpstr>Стартовое окно</vt:lpstr>
      <vt:lpstr>Окно выбора уровней</vt:lpstr>
      <vt:lpstr>Окно выбора персонажа</vt:lpstr>
      <vt:lpstr>Уровни</vt:lpstr>
      <vt:lpstr>Завершение уровня</vt:lpstr>
      <vt:lpstr>Архитектура базы данных</vt:lpstr>
      <vt:lpstr>Окно результатов прохождения уровней</vt:lpstr>
      <vt:lpstr>Алгоритм игры</vt:lpstr>
      <vt:lpstr>Диаграммы классов</vt:lpstr>
      <vt:lpstr>Контакты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Kirill</cp:lastModifiedBy>
  <cp:revision>32</cp:revision>
  <dcterms:created xsi:type="dcterms:W3CDTF">2024-11-09T19:20:50Z</dcterms:created>
  <dcterms:modified xsi:type="dcterms:W3CDTF">2025-02-07T19:08:53Z</dcterms:modified>
</cp:coreProperties>
</file>